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sldIdLst>
    <p:sldId id="256" r:id="rId3"/>
    <p:sldId id="274" r:id="rId4"/>
    <p:sldId id="257" r:id="rId5"/>
    <p:sldId id="261" r:id="rId6"/>
    <p:sldId id="262" r:id="rId7"/>
    <p:sldId id="258" r:id="rId8"/>
    <p:sldId id="264" r:id="rId9"/>
    <p:sldId id="268" r:id="rId10"/>
    <p:sldId id="285" r:id="rId11"/>
    <p:sldId id="269" r:id="rId12"/>
    <p:sldId id="283" r:id="rId13"/>
    <p:sldId id="272" r:id="rId14"/>
    <p:sldId id="277" r:id="rId15"/>
    <p:sldId id="286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4" r:id="rId26"/>
    <p:sldId id="305" r:id="rId27"/>
    <p:sldId id="306" r:id="rId28"/>
    <p:sldId id="307" r:id="rId29"/>
    <p:sldId id="308" r:id="rId30"/>
    <p:sldId id="309" r:id="rId31"/>
    <p:sldId id="311" r:id="rId32"/>
    <p:sldId id="312" r:id="rId3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1200" y="-320"/>
      </p:cViewPr>
      <p:guideLst>
        <p:guide orient="horz" pos="2160"/>
        <p:guide pos="2880"/>
        <p:guide pos="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5" Type="http://schemas.openxmlformats.org/officeDocument/2006/relationships/image" Target="file:///T:\R\RLI\RLI018%20Aanpassingen%20Verhuizing\RLI018-3%20Powerpoint\Linkedin-logo-icon.jpg" TargetMode="External"/><Relationship Id="rId6" Type="http://schemas.openxmlformats.org/officeDocument/2006/relationships/image" Target="../media/image6.jpeg"/><Relationship Id="rId7" Type="http://schemas.openxmlformats.org/officeDocument/2006/relationships/image" Target="file:///T:\R\RLI\RLI018%20Aanpassingen%20Verhuizing\RLI018-3%20Powerpoint\Twitter_icon.jpg" TargetMode="External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5" Type="http://schemas.openxmlformats.org/officeDocument/2006/relationships/image" Target="file:///T:\R\RLI\RLI018%20Aanpassingen%20Verhuizing\RLI018-3%20Powerpoint\Linkedin-logo-icon.jpg" TargetMode="External"/><Relationship Id="rId6" Type="http://schemas.openxmlformats.org/officeDocument/2006/relationships/image" Target="../media/image6.jpeg"/><Relationship Id="rId7" Type="http://schemas.openxmlformats.org/officeDocument/2006/relationships/image" Target="file:///T:\R\RLI\RLI018%20Aanpassingen%20Verhuizing\RLI018-3%20Powerpoint\Twitter_icon.jpg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Li_Star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RLI_Balk_groo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8656" cy="6858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 descr="RLI_logo.png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336" y="1875369"/>
            <a:ext cx="6961864" cy="2572598"/>
          </a:xfrm>
          <a:prstGeom prst="rect">
            <a:avLst/>
          </a:prstGeom>
        </p:spPr>
      </p:pic>
      <p:sp>
        <p:nvSpPr>
          <p:cNvPr id="10" name="Tekstvak 9"/>
          <p:cNvSpPr txBox="1"/>
          <p:nvPr userDrawn="1"/>
        </p:nvSpPr>
        <p:spPr>
          <a:xfrm>
            <a:off x="4991099" y="6211446"/>
            <a:ext cx="1312333" cy="393698"/>
          </a:xfrm>
          <a:prstGeom prst="rect">
            <a:avLst/>
          </a:prstGeom>
          <a:noFill/>
        </p:spPr>
        <p:txBody>
          <a:bodyPr wrap="square" lIns="0" tIns="0" bIns="0" rtlCol="0">
            <a:noAutofit/>
          </a:bodyPr>
          <a:lstStyle/>
          <a:p>
            <a:r>
              <a:rPr lang="nl-NL" sz="1600" b="1" dirty="0" err="1" smtClean="0">
                <a:solidFill>
                  <a:schemeClr val="accent2"/>
                </a:solidFill>
              </a:rPr>
              <a:t>www.rli.nl</a:t>
            </a:r>
            <a:endParaRPr lang="nl-NL" sz="1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Li_Star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RLI_Balk_groo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8656" cy="6858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9" name="Afbeelding 8" descr="RLI_logo.png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336" y="1875369"/>
            <a:ext cx="6961864" cy="2572598"/>
          </a:xfrm>
          <a:prstGeom prst="rect">
            <a:avLst/>
          </a:prstGeom>
        </p:spPr>
      </p:pic>
      <p:sp>
        <p:nvSpPr>
          <p:cNvPr id="10" name="Tekstvak 9"/>
          <p:cNvSpPr txBox="1"/>
          <p:nvPr userDrawn="1"/>
        </p:nvSpPr>
        <p:spPr>
          <a:xfrm>
            <a:off x="4991099" y="6211446"/>
            <a:ext cx="1312333" cy="393698"/>
          </a:xfrm>
          <a:prstGeom prst="rect">
            <a:avLst/>
          </a:prstGeom>
          <a:noFill/>
        </p:spPr>
        <p:txBody>
          <a:bodyPr wrap="square" lIns="0" tIns="0" bIns="0" rtlCol="0">
            <a:noAutofit/>
          </a:bodyPr>
          <a:lstStyle/>
          <a:p>
            <a:r>
              <a:rPr lang="nl-NL" sz="1600" b="1" dirty="0" err="1" smtClean="0">
                <a:solidFill>
                  <a:srgbClr val="138AD9"/>
                </a:solidFill>
                <a:latin typeface="Verdana"/>
              </a:rPr>
              <a:t>www.rli.nl</a:t>
            </a:r>
            <a:endParaRPr lang="nl-NL" sz="1600" b="1" dirty="0">
              <a:solidFill>
                <a:srgbClr val="138AD9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5777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RLi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3499" y="1749425"/>
            <a:ext cx="7161213" cy="1362075"/>
          </a:xfrm>
        </p:spPr>
        <p:txBody>
          <a:bodyPr anchor="b" anchorCtr="0"/>
          <a:lstStyle>
            <a:lvl1pPr algn="l">
              <a:lnSpc>
                <a:spcPts val="3400"/>
              </a:lnSpc>
              <a:defRPr sz="2600" b="1" cap="none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33499" y="3467100"/>
            <a:ext cx="7161214" cy="1778000"/>
          </a:xfrm>
        </p:spPr>
        <p:txBody>
          <a:bodyPr anchor="t" anchorCtr="0"/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>
                <a:solidFill>
                  <a:prstClr val="black"/>
                </a:solidFill>
                <a:latin typeface="Verdana"/>
              </a:rPr>
              <a:pPr/>
              <a:t>05-03-14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>
                <a:solidFill>
                  <a:prstClr val="black"/>
                </a:solidFill>
                <a:latin typeface="Verdana"/>
              </a:rPr>
              <a:pPr/>
              <a:t>‹nr.›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3911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Li_Tekstdia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>
                <a:solidFill>
                  <a:prstClr val="black"/>
                </a:solidFill>
                <a:latin typeface="Verdana"/>
              </a:rPr>
              <a:pPr/>
              <a:t>05-03-14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>
                <a:solidFill>
                  <a:prstClr val="black"/>
                </a:solidFill>
                <a:latin typeface="Verdana"/>
              </a:rPr>
              <a:pPr/>
              <a:t>‹nr.›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9409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Li_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>
                <a:solidFill>
                  <a:prstClr val="black"/>
                </a:solidFill>
                <a:latin typeface="Verdana"/>
              </a:rPr>
              <a:pPr/>
              <a:t>05-03-14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>
                <a:solidFill>
                  <a:prstClr val="black"/>
                </a:solidFill>
                <a:latin typeface="Verdana"/>
              </a:rPr>
              <a:pPr/>
              <a:t>‹nr.›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05024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Li_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43208" y="1782938"/>
            <a:ext cx="3558992" cy="4343225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26400" y="1782938"/>
            <a:ext cx="3560400" cy="4343225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>
                <a:solidFill>
                  <a:prstClr val="black"/>
                </a:solidFill>
                <a:latin typeface="Verdana"/>
              </a:rPr>
              <a:pPr/>
              <a:t>05-03-14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>
                <a:solidFill>
                  <a:prstClr val="black"/>
                </a:solidFill>
                <a:latin typeface="Verdana"/>
              </a:rPr>
              <a:pPr/>
              <a:t>‹nr.›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39680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li_Fot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4D106-E218-6344-A2FD-DBB483C6C860}" type="slidenum">
              <a:rPr lang="nl-NL" smtClean="0">
                <a:solidFill>
                  <a:prstClr val="white"/>
                </a:solidFill>
                <a:latin typeface="Verdana"/>
              </a:rPr>
              <a:pPr/>
              <a:t>‹nr.›</a:t>
            </a:fld>
            <a:endParaRPr lang="nl-NL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/>
          </p:nvPr>
        </p:nvSpPr>
        <p:spPr>
          <a:xfrm>
            <a:off x="1343208" y="1041400"/>
            <a:ext cx="7194550" cy="5321300"/>
          </a:xfrm>
          <a:solidFill>
            <a:schemeClr val="accent6"/>
          </a:solidFill>
          <a:ln>
            <a:noFill/>
          </a:ln>
        </p:spPr>
        <p:txBody>
          <a:bodyPr tIns="360000" anchor="t" anchorCtr="0"/>
          <a:lstStyle>
            <a:lvl1pPr algn="ctr">
              <a:buFontTx/>
              <a:buNone/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69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RLi_Alleen 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>
                <a:solidFill>
                  <a:prstClr val="black"/>
                </a:solidFill>
                <a:latin typeface="Verdana"/>
              </a:rPr>
              <a:pPr/>
              <a:t>05-03-14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>
                <a:solidFill>
                  <a:prstClr val="black"/>
                </a:solidFill>
                <a:latin typeface="Verdana"/>
              </a:rPr>
              <a:pPr/>
              <a:t>‹nr.›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77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Li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>
                <a:solidFill>
                  <a:prstClr val="black"/>
                </a:solidFill>
                <a:latin typeface="Verdana"/>
              </a:rPr>
              <a:pPr/>
              <a:t>05-03-14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>
                <a:solidFill>
                  <a:prstClr val="black"/>
                </a:solidFill>
                <a:latin typeface="Verdana"/>
              </a:rPr>
              <a:pPr/>
              <a:t>‹nr.›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31124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Li_Afsluit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2293164" y="6274941"/>
            <a:ext cx="1463997" cy="238074"/>
          </a:xfrm>
        </p:spPr>
        <p:txBody>
          <a:bodyPr/>
          <a:lstStyle/>
          <a:p>
            <a:fld id="{347045BB-C7E6-6E48-83B6-4A3F234CB178}" type="datetimeFigureOut">
              <a:rPr lang="nl-NL" smtClean="0">
                <a:solidFill>
                  <a:prstClr val="black"/>
                </a:solidFill>
                <a:latin typeface="Verdana"/>
              </a:rPr>
              <a:pPr/>
              <a:t>05-03-14</a:t>
            </a:fld>
            <a:endParaRPr lang="nl-NL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803400" y="6274941"/>
            <a:ext cx="489764" cy="238074"/>
          </a:xfrm>
        </p:spPr>
        <p:txBody>
          <a:bodyPr/>
          <a:lstStyle/>
          <a:p>
            <a:fld id="{B734D106-E218-6344-A2FD-DBB483C6C860}" type="slidenum">
              <a:rPr lang="nl-NL" smtClean="0">
                <a:solidFill>
                  <a:prstClr val="black"/>
                </a:solidFill>
                <a:latin typeface="Verdana"/>
              </a:rPr>
              <a:pPr/>
              <a:t>‹nr.›</a:t>
            </a:fld>
            <a:endParaRPr lang="nl-NL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1803400" y="1803400"/>
            <a:ext cx="3746500" cy="2167260"/>
          </a:xfrm>
          <a:prstGeom prst="rect">
            <a:avLst/>
          </a:prstGeom>
          <a:noFill/>
        </p:spPr>
        <p:txBody>
          <a:bodyPr wrap="square" lIns="0" bIns="0" rtlCol="0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rgbClr val="138AD9"/>
                </a:solidFill>
                <a:latin typeface="Verdana"/>
              </a:rPr>
              <a:t>Oranjebuitensingel 6</a:t>
            </a:r>
          </a:p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rgbClr val="138AD9"/>
                </a:solidFill>
                <a:latin typeface="Verdana"/>
              </a:rPr>
              <a:t>Postbus 20906</a:t>
            </a:r>
          </a:p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rgbClr val="138AD9"/>
                </a:solidFill>
                <a:latin typeface="Verdana"/>
              </a:rPr>
              <a:t>NL 2500 EX Den Haag</a:t>
            </a:r>
          </a:p>
          <a:p>
            <a:pPr>
              <a:lnSpc>
                <a:spcPts val="1800"/>
              </a:lnSpc>
            </a:pPr>
            <a:endParaRPr lang="nl-NL" sz="1400" dirty="0" smtClean="0">
              <a:solidFill>
                <a:srgbClr val="138AD9"/>
              </a:solidFill>
              <a:latin typeface="Verdana"/>
            </a:endParaRPr>
          </a:p>
          <a:p>
            <a:pPr>
              <a:lnSpc>
                <a:spcPts val="1800"/>
              </a:lnSpc>
            </a:pPr>
            <a:r>
              <a:rPr lang="nl-NL" sz="1400" dirty="0" err="1" smtClean="0">
                <a:solidFill>
                  <a:srgbClr val="138AD9"/>
                </a:solidFill>
                <a:latin typeface="Verdana"/>
              </a:rPr>
              <a:t>t.</a:t>
            </a:r>
            <a:r>
              <a:rPr lang="nl-NL" sz="1400" dirty="0" smtClean="0">
                <a:solidFill>
                  <a:srgbClr val="138AD9"/>
                </a:solidFill>
                <a:latin typeface="Verdana"/>
              </a:rPr>
              <a:t> 070 456 20 70</a:t>
            </a:r>
          </a:p>
          <a:p>
            <a:pPr>
              <a:lnSpc>
                <a:spcPts val="1800"/>
              </a:lnSpc>
            </a:pPr>
            <a:r>
              <a:rPr lang="nl-NL" sz="1400" dirty="0" err="1" smtClean="0">
                <a:solidFill>
                  <a:srgbClr val="138AD9"/>
                </a:solidFill>
                <a:latin typeface="Verdana"/>
              </a:rPr>
              <a:t>f.</a:t>
            </a:r>
            <a:r>
              <a:rPr lang="nl-NL" sz="1400" dirty="0" smtClean="0">
                <a:solidFill>
                  <a:srgbClr val="138AD9"/>
                </a:solidFill>
                <a:latin typeface="Verdana"/>
              </a:rPr>
              <a:t> 070 456 20 71</a:t>
            </a:r>
          </a:p>
          <a:p>
            <a:pPr>
              <a:lnSpc>
                <a:spcPts val="1800"/>
              </a:lnSpc>
            </a:pPr>
            <a:endParaRPr lang="nl-NL" sz="1400" dirty="0" smtClean="0">
              <a:solidFill>
                <a:srgbClr val="138AD9"/>
              </a:solidFill>
              <a:latin typeface="Verdana"/>
            </a:endParaRPr>
          </a:p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rgbClr val="138AD9"/>
                </a:solidFill>
                <a:latin typeface="Verdana"/>
              </a:rPr>
              <a:t>info@</a:t>
            </a:r>
            <a:r>
              <a:rPr lang="nl-NL" sz="1400" dirty="0" err="1" smtClean="0">
                <a:solidFill>
                  <a:srgbClr val="138AD9"/>
                </a:solidFill>
                <a:latin typeface="Verdana"/>
              </a:rPr>
              <a:t>rli.nl</a:t>
            </a:r>
            <a:endParaRPr lang="nl-NL" sz="1400" dirty="0" smtClean="0">
              <a:solidFill>
                <a:srgbClr val="138AD9"/>
              </a:solidFill>
              <a:latin typeface="Verdana"/>
            </a:endParaRPr>
          </a:p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rgbClr val="138AD9"/>
                </a:solidFill>
                <a:latin typeface="Verdana"/>
              </a:rPr>
              <a:t>www.rli.nl	 	    @</a:t>
            </a:r>
            <a:r>
              <a:rPr lang="nl-NL" sz="1400" dirty="0" err="1" smtClean="0">
                <a:solidFill>
                  <a:srgbClr val="138AD9"/>
                </a:solidFill>
                <a:latin typeface="Verdana"/>
              </a:rPr>
              <a:t>raadrli</a:t>
            </a:r>
            <a:endParaRPr lang="nl-NL" sz="1400" dirty="0">
              <a:solidFill>
                <a:srgbClr val="138AD9"/>
              </a:solidFill>
              <a:latin typeface="Verdana"/>
            </a:endParaRPr>
          </a:p>
        </p:txBody>
      </p:sp>
      <p:pic>
        <p:nvPicPr>
          <p:cNvPr id="12" name="Afbeelding 11" descr="RLI_logo_klein.png"/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8673" y="348471"/>
            <a:ext cx="2223895" cy="824206"/>
          </a:xfrm>
          <a:prstGeom prst="rect">
            <a:avLst/>
          </a:prstGeom>
        </p:spPr>
      </p:pic>
      <p:pic>
        <p:nvPicPr>
          <p:cNvPr id="11" name="Afbeelding 10" descr="RLI_Balk_groo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438656" cy="6858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 userDrawn="1"/>
        </p:nvGrpSpPr>
        <p:grpSpPr>
          <a:xfrm>
            <a:off x="3049138" y="3390861"/>
            <a:ext cx="264507" cy="549644"/>
            <a:chOff x="3668303" y="2525303"/>
            <a:chExt cx="1807393" cy="3755749"/>
          </a:xfrm>
        </p:grpSpPr>
        <p:pic>
          <p:nvPicPr>
            <p:cNvPr id="2" name="Afbeelding 1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03" y="2525303"/>
              <a:ext cx="1807393" cy="1807393"/>
            </a:xfrm>
            <a:prstGeom prst="rect">
              <a:avLst/>
            </a:prstGeom>
          </p:spPr>
        </p:pic>
        <p:pic>
          <p:nvPicPr>
            <p:cNvPr id="3" name="Afbeelding 2"/>
            <p:cNvPicPr>
              <a:picLocks noChangeAspect="1"/>
            </p:cNvPicPr>
            <p:nvPr userDrawn="1"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03" y="4479684"/>
              <a:ext cx="1801368" cy="1801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311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RLi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3499" y="1749425"/>
            <a:ext cx="7161213" cy="1362075"/>
          </a:xfrm>
        </p:spPr>
        <p:txBody>
          <a:bodyPr anchor="b" anchorCtr="0"/>
          <a:lstStyle>
            <a:lvl1pPr algn="l">
              <a:lnSpc>
                <a:spcPts val="3400"/>
              </a:lnSpc>
              <a:defRPr sz="2600" b="1" cap="none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33499" y="3467100"/>
            <a:ext cx="7161214" cy="1778000"/>
          </a:xfrm>
        </p:spPr>
        <p:txBody>
          <a:bodyPr anchor="t" anchorCtr="0"/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05-03-14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Li_Tekstdia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05-03-14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Li_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05-03-14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Li_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43208" y="1782938"/>
            <a:ext cx="3558992" cy="4343225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26400" y="1782938"/>
            <a:ext cx="3560400" cy="4343225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05-03-14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li_Fot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4D106-E218-6344-A2FD-DBB483C6C86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/>
          </p:nvPr>
        </p:nvSpPr>
        <p:spPr>
          <a:xfrm>
            <a:off x="1343208" y="1041400"/>
            <a:ext cx="7194550" cy="5321300"/>
          </a:xfrm>
          <a:solidFill>
            <a:schemeClr val="accent6"/>
          </a:solidFill>
          <a:ln>
            <a:noFill/>
          </a:ln>
        </p:spPr>
        <p:txBody>
          <a:bodyPr tIns="360000" anchor="t" anchorCtr="0"/>
          <a:lstStyle>
            <a:lvl1pPr algn="ctr">
              <a:buFontTx/>
              <a:buNone/>
              <a:defRPr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RLi_Alleen 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05-03-14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Li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05-03-14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Li_Afsluit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2293164" y="6274941"/>
            <a:ext cx="1463997" cy="238074"/>
          </a:xfrm>
        </p:spPr>
        <p:txBody>
          <a:bodyPr/>
          <a:lstStyle/>
          <a:p>
            <a:fld id="{347045BB-C7E6-6E48-83B6-4A3F234CB178}" type="datetimeFigureOut">
              <a:rPr lang="nl-NL" smtClean="0"/>
              <a:pPr/>
              <a:t>05-03-14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803400" y="6274941"/>
            <a:ext cx="489764" cy="238074"/>
          </a:xfrm>
        </p:spPr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ekstvak 9"/>
          <p:cNvSpPr txBox="1"/>
          <p:nvPr userDrawn="1"/>
        </p:nvSpPr>
        <p:spPr>
          <a:xfrm>
            <a:off x="1803400" y="1803400"/>
            <a:ext cx="3746500" cy="2167260"/>
          </a:xfrm>
          <a:prstGeom prst="rect">
            <a:avLst/>
          </a:prstGeom>
          <a:noFill/>
        </p:spPr>
        <p:txBody>
          <a:bodyPr wrap="square" lIns="0" bIns="0" rtlCol="0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chemeClr val="accent2"/>
                </a:solidFill>
              </a:rPr>
              <a:t>Oranjebuitensingel</a:t>
            </a:r>
            <a:r>
              <a:rPr lang="nl-NL" sz="1400" baseline="0" dirty="0" smtClean="0">
                <a:solidFill>
                  <a:schemeClr val="accent2"/>
                </a:solidFill>
              </a:rPr>
              <a:t> 6</a:t>
            </a:r>
            <a:endParaRPr lang="nl-NL" sz="1400" dirty="0" smtClean="0">
              <a:solidFill>
                <a:schemeClr val="accent2"/>
              </a:solidFill>
            </a:endParaRPr>
          </a:p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chemeClr val="accent2"/>
                </a:solidFill>
              </a:rPr>
              <a:t>Postbus 20906</a:t>
            </a:r>
          </a:p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chemeClr val="accent2"/>
                </a:solidFill>
              </a:rPr>
              <a:t>NL 2500 EX Den Haag</a:t>
            </a:r>
          </a:p>
          <a:p>
            <a:pPr>
              <a:lnSpc>
                <a:spcPts val="1800"/>
              </a:lnSpc>
            </a:pPr>
            <a:endParaRPr lang="nl-NL" sz="1400" dirty="0" smtClean="0">
              <a:solidFill>
                <a:schemeClr val="accent2"/>
              </a:solidFill>
            </a:endParaRPr>
          </a:p>
          <a:p>
            <a:pPr>
              <a:lnSpc>
                <a:spcPts val="1800"/>
              </a:lnSpc>
            </a:pPr>
            <a:r>
              <a:rPr lang="nl-NL" sz="1400" dirty="0" err="1" smtClean="0">
                <a:solidFill>
                  <a:schemeClr val="accent2"/>
                </a:solidFill>
              </a:rPr>
              <a:t>t.</a:t>
            </a:r>
            <a:r>
              <a:rPr lang="nl-NL" sz="1400" dirty="0" smtClean="0">
                <a:solidFill>
                  <a:schemeClr val="accent2"/>
                </a:solidFill>
              </a:rPr>
              <a:t> 070 456 20 70</a:t>
            </a:r>
          </a:p>
          <a:p>
            <a:pPr>
              <a:lnSpc>
                <a:spcPts val="1800"/>
              </a:lnSpc>
            </a:pPr>
            <a:r>
              <a:rPr lang="nl-NL" sz="1400" dirty="0" err="1" smtClean="0">
                <a:solidFill>
                  <a:schemeClr val="accent2"/>
                </a:solidFill>
              </a:rPr>
              <a:t>f.</a:t>
            </a:r>
            <a:r>
              <a:rPr lang="nl-NL" sz="1400" dirty="0" smtClean="0">
                <a:solidFill>
                  <a:schemeClr val="accent2"/>
                </a:solidFill>
              </a:rPr>
              <a:t> 070 456 20 71</a:t>
            </a:r>
          </a:p>
          <a:p>
            <a:pPr>
              <a:lnSpc>
                <a:spcPts val="1800"/>
              </a:lnSpc>
            </a:pPr>
            <a:endParaRPr lang="nl-NL" sz="1400" dirty="0" smtClean="0">
              <a:solidFill>
                <a:schemeClr val="accent2"/>
              </a:solidFill>
            </a:endParaRPr>
          </a:p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chemeClr val="accent2"/>
                </a:solidFill>
              </a:rPr>
              <a:t>info@</a:t>
            </a:r>
            <a:r>
              <a:rPr lang="nl-NL" sz="1400" dirty="0" err="1" smtClean="0">
                <a:solidFill>
                  <a:schemeClr val="accent2"/>
                </a:solidFill>
              </a:rPr>
              <a:t>rli.nl</a:t>
            </a:r>
            <a:endParaRPr lang="nl-NL" sz="1400" dirty="0" smtClean="0">
              <a:solidFill>
                <a:schemeClr val="accent2"/>
              </a:solidFill>
            </a:endParaRPr>
          </a:p>
          <a:p>
            <a:pPr>
              <a:lnSpc>
                <a:spcPts val="1800"/>
              </a:lnSpc>
            </a:pPr>
            <a:r>
              <a:rPr lang="nl-NL" sz="1400" dirty="0" smtClean="0">
                <a:solidFill>
                  <a:schemeClr val="accent2"/>
                </a:solidFill>
              </a:rPr>
              <a:t>www.rli.nl	 	</a:t>
            </a:r>
            <a:r>
              <a:rPr lang="nl-NL" sz="1400" baseline="0" dirty="0" smtClean="0">
                <a:solidFill>
                  <a:schemeClr val="accent2"/>
                </a:solidFill>
              </a:rPr>
              <a:t>    </a:t>
            </a:r>
            <a:r>
              <a:rPr lang="nl-NL" sz="1400" dirty="0" smtClean="0">
                <a:solidFill>
                  <a:schemeClr val="accent2"/>
                </a:solidFill>
              </a:rPr>
              <a:t>@</a:t>
            </a:r>
            <a:r>
              <a:rPr lang="nl-NL" sz="1400" dirty="0" err="1" smtClean="0">
                <a:solidFill>
                  <a:schemeClr val="accent2"/>
                </a:solidFill>
              </a:rPr>
              <a:t>raadrli</a:t>
            </a:r>
            <a:endParaRPr lang="nl-NL" sz="1400" dirty="0">
              <a:solidFill>
                <a:schemeClr val="accent2"/>
              </a:solidFill>
            </a:endParaRPr>
          </a:p>
        </p:txBody>
      </p:sp>
      <p:pic>
        <p:nvPicPr>
          <p:cNvPr id="12" name="Afbeelding 11" descr="RLI_logo_klein.png"/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8673" y="348471"/>
            <a:ext cx="2223895" cy="824206"/>
          </a:xfrm>
          <a:prstGeom prst="rect">
            <a:avLst/>
          </a:prstGeom>
        </p:spPr>
      </p:pic>
      <p:pic>
        <p:nvPicPr>
          <p:cNvPr id="11" name="Afbeelding 10" descr="RLI_Balk_groo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438656" cy="6858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 userDrawn="1"/>
        </p:nvGrpSpPr>
        <p:grpSpPr>
          <a:xfrm>
            <a:off x="3049138" y="3390861"/>
            <a:ext cx="264507" cy="549644"/>
            <a:chOff x="3668303" y="2525303"/>
            <a:chExt cx="1807393" cy="3755749"/>
          </a:xfrm>
        </p:grpSpPr>
        <p:pic>
          <p:nvPicPr>
            <p:cNvPr id="2" name="Afbeelding 1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03" y="2525303"/>
              <a:ext cx="1807393" cy="1807393"/>
            </a:xfrm>
            <a:prstGeom prst="rect">
              <a:avLst/>
            </a:prstGeom>
          </p:spPr>
        </p:pic>
        <p:pic>
          <p:nvPicPr>
            <p:cNvPr id="3" name="Afbeelding 2"/>
            <p:cNvPicPr>
              <a:picLocks noChangeAspect="1"/>
            </p:cNvPicPr>
            <p:nvPr userDrawn="1"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03" y="4479684"/>
              <a:ext cx="1801368" cy="1801368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RLI_Balk_klein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35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333500" y="748996"/>
            <a:ext cx="7353300" cy="68492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33500" y="1782938"/>
            <a:ext cx="7353299" cy="4318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832972" y="6274941"/>
            <a:ext cx="1463997" cy="238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347045BB-C7E6-6E48-83B6-4A3F234CB178}" type="datetimeFigureOut">
              <a:rPr lang="nl-NL" smtClean="0"/>
              <a:pPr/>
              <a:t>05-03-14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96969" y="6274941"/>
            <a:ext cx="5389830" cy="238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343208" y="6274941"/>
            <a:ext cx="489764" cy="238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B734D106-E218-6344-A2FD-DBB483C6C860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 descr="RLI_logo_klein.png"/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86221" y="221168"/>
            <a:ext cx="1389935" cy="5151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457200" rtl="0" eaLnBrk="1" latinLnBrk="0" hangingPunct="1">
        <a:lnSpc>
          <a:spcPts val="2400"/>
        </a:lnSpc>
        <a:spcBef>
          <a:spcPts val="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RLI_Balk_klein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35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333500" y="748996"/>
            <a:ext cx="7353300" cy="68492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33500" y="1782938"/>
            <a:ext cx="7353299" cy="4318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832972" y="6274941"/>
            <a:ext cx="1463997" cy="238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347045BB-C7E6-6E48-83B6-4A3F234CB178}" type="datetimeFigureOut">
              <a:rPr lang="nl-NL" smtClean="0">
                <a:solidFill>
                  <a:prstClr val="black"/>
                </a:solidFill>
                <a:latin typeface="Verdana"/>
              </a:rPr>
              <a:pPr/>
              <a:t>05-03-14</a:t>
            </a:fld>
            <a:endParaRPr lang="nl-NL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96969" y="6274941"/>
            <a:ext cx="5389830" cy="238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endParaRPr lang="nl-NL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343208" y="6274941"/>
            <a:ext cx="489764" cy="238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B734D106-E218-6344-A2FD-DBB483C6C860}" type="slidenum">
              <a:rPr lang="nl-NL" smtClean="0">
                <a:solidFill>
                  <a:prstClr val="black"/>
                </a:solidFill>
                <a:latin typeface="Verdana"/>
              </a:rPr>
              <a:pPr/>
              <a:t>‹nr.›</a:t>
            </a:fld>
            <a:endParaRPr lang="nl-NL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9" name="Afbeelding 8" descr="RLI_logo_klein.png"/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86221" y="221168"/>
            <a:ext cx="1389935" cy="5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4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457200" rtl="0" eaLnBrk="1" latinLnBrk="0" hangingPunct="1">
        <a:lnSpc>
          <a:spcPts val="2400"/>
        </a:lnSpc>
        <a:spcBef>
          <a:spcPts val="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hyperlink" Target="http://www.p-nuts.nu/" TargetMode="External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hyperlink" Target="http://www.ecn.nl/nl/home/" TargetMode="External"/><Relationship Id="rId25" Type="http://schemas.openxmlformats.org/officeDocument/2006/relationships/image" Target="../media/image35.png"/><Relationship Id="rId10" Type="http://schemas.openxmlformats.org/officeDocument/2006/relationships/image" Target="../media/image25.png"/><Relationship Id="rId11" Type="http://schemas.openxmlformats.org/officeDocument/2006/relationships/hyperlink" Target="http://www.agentschapnl.nl/" TargetMode="External"/><Relationship Id="rId12" Type="http://schemas.openxmlformats.org/officeDocument/2006/relationships/image" Target="../media/image26.png"/><Relationship Id="rId13" Type="http://schemas.openxmlformats.org/officeDocument/2006/relationships/image" Target="../media/image27.jpeg"/><Relationship Id="rId14" Type="http://schemas.openxmlformats.org/officeDocument/2006/relationships/image" Target="../media/image28.png"/><Relationship Id="rId15" Type="http://schemas.openxmlformats.org/officeDocument/2006/relationships/hyperlink" Target="http://www.energie-u.nl/" TargetMode="External"/><Relationship Id="rId16" Type="http://schemas.openxmlformats.org/officeDocument/2006/relationships/image" Target="../media/image29.png"/><Relationship Id="rId17" Type="http://schemas.openxmlformats.org/officeDocument/2006/relationships/hyperlink" Target="http://setnl.nl/" TargetMode="External"/><Relationship Id="rId18" Type="http://schemas.openxmlformats.org/officeDocument/2006/relationships/image" Target="../media/image30.png"/><Relationship Id="rId19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hyperlink" Target="http://www.greenwish.nl/" TargetMode="External"/><Relationship Id="rId4" Type="http://schemas.openxmlformats.org/officeDocument/2006/relationships/image" Target="../media/image20.gif"/><Relationship Id="rId5" Type="http://schemas.openxmlformats.org/officeDocument/2006/relationships/image" Target="../media/image21.png"/><Relationship Id="rId6" Type="http://schemas.openxmlformats.org/officeDocument/2006/relationships/image" Target="../media/image22.gif"/><Relationship Id="rId7" Type="http://schemas.openxmlformats.org/officeDocument/2006/relationships/hyperlink" Target="http://www.milieucentraal.nl/" TargetMode="External"/><Relationship Id="rId8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age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33" y="0"/>
            <a:ext cx="4576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7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Enkele aanbevelingen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Beleid is </a:t>
            </a:r>
            <a:r>
              <a:rPr lang="nl-NL" b="1" dirty="0" smtClean="0"/>
              <a:t>maatwerk: </a:t>
            </a:r>
            <a:r>
              <a:rPr lang="nl-NL" b="1" dirty="0"/>
              <a:t>laat het idee los dat het met één maatregel </a:t>
            </a:r>
            <a:r>
              <a:rPr lang="nl-NL" b="1" dirty="0" smtClean="0"/>
              <a:t>kan</a:t>
            </a:r>
          </a:p>
          <a:p>
            <a:endParaRPr lang="nl-NL" dirty="0"/>
          </a:p>
          <a:p>
            <a:r>
              <a:rPr lang="en-GB" b="1" dirty="0" err="1"/>
              <a:t>Veranker</a:t>
            </a:r>
            <a:r>
              <a:rPr lang="en-GB" b="1" dirty="0"/>
              <a:t> het </a:t>
            </a:r>
            <a:r>
              <a:rPr lang="en-GB" b="1" dirty="0" err="1"/>
              <a:t>gebruik</a:t>
            </a:r>
            <a:r>
              <a:rPr lang="en-GB" b="1" dirty="0"/>
              <a:t> van </a:t>
            </a:r>
            <a:r>
              <a:rPr lang="en-GB" b="1" dirty="0" err="1"/>
              <a:t>gedragskennis</a:t>
            </a:r>
            <a:r>
              <a:rPr lang="en-GB" b="1" dirty="0"/>
              <a:t> in de </a:t>
            </a:r>
            <a:r>
              <a:rPr lang="en-GB" b="1" dirty="0" err="1"/>
              <a:t>organisatie</a:t>
            </a:r>
            <a:r>
              <a:rPr lang="en-GB" b="1" dirty="0"/>
              <a:t> en </a:t>
            </a:r>
            <a:r>
              <a:rPr lang="en-GB" b="1" dirty="0" err="1"/>
              <a:t>zorg</a:t>
            </a:r>
            <a:r>
              <a:rPr lang="en-GB" b="1" dirty="0"/>
              <a:t> </a:t>
            </a:r>
            <a:r>
              <a:rPr lang="en-GB" b="1" dirty="0" err="1"/>
              <a:t>voor</a:t>
            </a:r>
            <a:r>
              <a:rPr lang="en-GB" b="1" dirty="0"/>
              <a:t> commitment </a:t>
            </a:r>
            <a:r>
              <a:rPr lang="en-GB" b="1" dirty="0" err="1"/>
              <a:t>aan</a:t>
            </a:r>
            <a:r>
              <a:rPr lang="en-GB" b="1" dirty="0"/>
              <a:t> de top</a:t>
            </a:r>
            <a:endParaRPr lang="nl-NL" dirty="0"/>
          </a:p>
          <a:p>
            <a:endParaRPr lang="en-GB" b="1" dirty="0" smtClean="0"/>
          </a:p>
          <a:p>
            <a:r>
              <a:rPr lang="en-GB" b="1" dirty="0" err="1" smtClean="0"/>
              <a:t>Experimenteer</a:t>
            </a:r>
            <a:r>
              <a:rPr lang="en-GB" b="1" dirty="0" smtClean="0"/>
              <a:t> </a:t>
            </a:r>
            <a:r>
              <a:rPr lang="en-GB" b="1" dirty="0"/>
              <a:t>en </a:t>
            </a:r>
            <a:r>
              <a:rPr lang="en-GB" b="1" dirty="0" smtClean="0"/>
              <a:t>leer</a:t>
            </a:r>
          </a:p>
          <a:p>
            <a:endParaRPr lang="en-GB" b="1" dirty="0"/>
          </a:p>
          <a:p>
            <a:r>
              <a:rPr lang="en-GB" b="1" dirty="0" err="1" smtClean="0"/>
              <a:t>Laat</a:t>
            </a:r>
            <a:r>
              <a:rPr lang="en-GB" b="1" dirty="0" smtClean="0"/>
              <a:t> u </a:t>
            </a:r>
            <a:r>
              <a:rPr lang="en-GB" b="1" dirty="0" err="1" smtClean="0"/>
              <a:t>als</a:t>
            </a:r>
            <a:r>
              <a:rPr lang="en-GB" b="1" dirty="0" smtClean="0"/>
              <a:t> </a:t>
            </a:r>
            <a:r>
              <a:rPr lang="en-GB" b="1" dirty="0" err="1" smtClean="0"/>
              <a:t>beleidsmaker</a:t>
            </a:r>
            <a:r>
              <a:rPr lang="en-GB" b="1" dirty="0" smtClean="0"/>
              <a:t> </a:t>
            </a:r>
            <a:r>
              <a:rPr lang="en-GB" b="1" dirty="0" err="1" smtClean="0"/>
              <a:t>inspireren</a:t>
            </a:r>
            <a:r>
              <a:rPr lang="en-GB" b="1" dirty="0" smtClean="0"/>
              <a:t> door De </a:t>
            </a:r>
            <a:r>
              <a:rPr lang="en-GB" b="1" dirty="0" err="1" smtClean="0"/>
              <a:t>GedragsToets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729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edragsToets Voorbl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447">
            <a:off x="2858474" y="438675"/>
            <a:ext cx="4507525" cy="604092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9439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Aanbieding</a:t>
            </a:r>
            <a:r>
              <a:rPr lang="en-US" dirty="0" smtClean="0"/>
              <a:t> </a:t>
            </a:r>
            <a:r>
              <a:rPr lang="en-US" dirty="0" err="1" smtClean="0"/>
              <a:t>advies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Product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449" y="0"/>
            <a:ext cx="12189881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70933"/>
            <a:ext cx="9143999" cy="24892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600" b="1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/>
              <a:t>Doen</a:t>
            </a:r>
            <a:r>
              <a:rPr lang="en-US" dirty="0" smtClean="0"/>
              <a:t> en </a:t>
            </a:r>
            <a:r>
              <a:rPr lang="en-US" dirty="0" err="1" smtClean="0"/>
              <a:t>Laten</a:t>
            </a:r>
            <a:endParaRPr lang="en-US" dirty="0"/>
          </a:p>
          <a:p>
            <a:pPr algn="ctr"/>
            <a:r>
              <a:rPr lang="en-US" dirty="0" err="1" smtClean="0"/>
              <a:t>effectiever</a:t>
            </a:r>
            <a:r>
              <a:rPr lang="en-US" dirty="0" smtClean="0"/>
              <a:t> </a:t>
            </a:r>
            <a:r>
              <a:rPr lang="en-US" dirty="0" err="1" smtClean="0"/>
              <a:t>milieubeleid</a:t>
            </a:r>
            <a:r>
              <a:rPr lang="en-US" dirty="0" smtClean="0"/>
              <a:t> door </a:t>
            </a:r>
            <a:r>
              <a:rPr lang="en-US" dirty="0" err="1" smtClean="0"/>
              <a:t>mensenkennis</a:t>
            </a:r>
            <a:endParaRPr lang="en-US" dirty="0" smtClean="0"/>
          </a:p>
        </p:txBody>
      </p:sp>
      <p:pic>
        <p:nvPicPr>
          <p:cNvPr id="6" name="Afbeelding 5" descr="RLI000 logo NL F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337" y="270934"/>
            <a:ext cx="1941263" cy="7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Doen en Laten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07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4" descr="http://www.gezondeetgedrag.nl/blog/wp-content/uploads/2013/10/Voedselverspilling_Lar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6529" y="1002243"/>
            <a:ext cx="3886199" cy="249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10" descr="http://www.nieuwsuitberkelland.nl/wp-content/gallery/zwerfafvalman-haarlo/dsc089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12" y="3494991"/>
            <a:ext cx="3886199" cy="28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13" descr="http://iedereenzonneenergie.nl/wp-content/uploads/2012/02/Installati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1412" y="3139398"/>
            <a:ext cx="3996256" cy="28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050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/>
          <p:cNvSpPr txBox="1">
            <a:spLocks/>
          </p:cNvSpPr>
          <p:nvPr/>
        </p:nvSpPr>
        <p:spPr>
          <a:xfrm>
            <a:off x="288032" y="896234"/>
            <a:ext cx="8460432" cy="5256584"/>
          </a:xfrm>
          <a:prstGeom prst="rect">
            <a:avLst/>
          </a:prstGeom>
        </p:spPr>
        <p:txBody>
          <a:bodyPr/>
          <a:lstStyle>
            <a:lvl1pPr marL="216000" indent="-216000" algn="l" defTabSz="457200" rtl="0" eaLnBrk="1" latinLnBrk="0" hangingPunct="1">
              <a:lnSpc>
                <a:spcPts val="2400"/>
              </a:lnSpc>
              <a:spcBef>
                <a:spcPts val="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457200" rtl="0" eaLnBrk="1" latinLnBrk="0" hangingPunct="1">
              <a:lnSpc>
                <a:spcPts val="2400"/>
              </a:lnSpc>
              <a:spcBef>
                <a:spcPts val="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457200" rtl="0" eaLnBrk="1" latinLnBrk="0" hangingPunct="1">
              <a:lnSpc>
                <a:spcPts val="2400"/>
              </a:lnSpc>
              <a:spcBef>
                <a:spcPts val="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457200" rtl="0" eaLnBrk="1" latinLnBrk="0" hangingPunct="1">
              <a:lnSpc>
                <a:spcPts val="2400"/>
              </a:lnSpc>
              <a:spcBef>
                <a:spcPts val="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457200" rtl="0" eaLnBrk="1" latinLnBrk="0" hangingPunct="1">
              <a:lnSpc>
                <a:spcPts val="2400"/>
              </a:lnSpc>
              <a:spcBef>
                <a:spcPts val="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>
              <a:solidFill>
                <a:prstClr val="black"/>
              </a:solidFill>
              <a:latin typeface="Verdana"/>
            </a:endParaRPr>
          </a:p>
          <a:p>
            <a:endParaRPr lang="nl-NL" smtClean="0">
              <a:solidFill>
                <a:prstClr val="black"/>
              </a:solidFill>
              <a:latin typeface="Verdana"/>
            </a:endParaRPr>
          </a:p>
          <a:p>
            <a:endParaRPr lang="nl-NL" smtClean="0">
              <a:solidFill>
                <a:prstClr val="black"/>
              </a:solidFill>
              <a:latin typeface="Verdana"/>
            </a:endParaRPr>
          </a:p>
          <a:p>
            <a:endParaRPr lang="nl-NL" smtClean="0">
              <a:solidFill>
                <a:prstClr val="black"/>
              </a:solidFill>
              <a:latin typeface="Verdana"/>
            </a:endParaRPr>
          </a:p>
          <a:p>
            <a:endParaRPr lang="nl-NL" smtClean="0">
              <a:solidFill>
                <a:prstClr val="black"/>
              </a:solidFill>
              <a:latin typeface="Verdana"/>
            </a:endParaRPr>
          </a:p>
          <a:p>
            <a:endParaRPr lang="nl-NL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6" name="Afbeelding 5"/>
          <p:cNvPicPr/>
          <p:nvPr/>
        </p:nvPicPr>
        <p:blipFill>
          <a:blip r:embed="rId2" cstate="print"/>
          <a:srcRect l="3802" t="26653" r="58182" b="49587"/>
          <a:stretch>
            <a:fillRect/>
          </a:stretch>
        </p:blipFill>
        <p:spPr bwMode="auto">
          <a:xfrm rot="421682">
            <a:off x="3476625" y="2508786"/>
            <a:ext cx="21907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reenWish - Ruimte voor duurzaam initiatie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768317"/>
            <a:ext cx="2286000" cy="1000125"/>
          </a:xfrm>
          <a:prstGeom prst="rect">
            <a:avLst/>
          </a:prstGeom>
          <a:noFill/>
        </p:spPr>
      </p:pic>
      <p:pic>
        <p:nvPicPr>
          <p:cNvPr id="8" name="Afbeelding 7" descr="http://www.foodguerrilla.nl/wp-content/uploads/2012/05/header_doorzichtig.png"/>
          <p:cNvPicPr/>
          <p:nvPr/>
        </p:nvPicPr>
        <p:blipFill>
          <a:blip r:embed="rId5" cstate="print"/>
          <a:srcRect r="39835"/>
          <a:stretch>
            <a:fillRect/>
          </a:stretch>
        </p:blipFill>
        <p:spPr bwMode="auto">
          <a:xfrm rot="20682811">
            <a:off x="891811" y="4001516"/>
            <a:ext cx="34671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www.innovatienetwerk.org/afbeeldingen/logo-InnovatieNetwerk-n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30113">
            <a:off x="7503403" y="5594734"/>
            <a:ext cx="1447800" cy="590551"/>
          </a:xfrm>
          <a:prstGeom prst="rect">
            <a:avLst/>
          </a:prstGeom>
          <a:noFill/>
        </p:spPr>
      </p:pic>
      <p:pic>
        <p:nvPicPr>
          <p:cNvPr id="10" name="Picture 8" descr="Milieu centraal, Alles over energie en milieu in het dagelijks leven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r="65334"/>
          <a:stretch>
            <a:fillRect/>
          </a:stretch>
        </p:blipFill>
        <p:spPr bwMode="auto">
          <a:xfrm rot="21185103">
            <a:off x="210331" y="5424837"/>
            <a:ext cx="2436838" cy="866775"/>
          </a:xfrm>
          <a:prstGeom prst="rect">
            <a:avLst/>
          </a:prstGeom>
          <a:noFill/>
        </p:spPr>
      </p:pic>
      <p:pic>
        <p:nvPicPr>
          <p:cNvPr id="11" name="Afbeelding 10"/>
          <p:cNvPicPr/>
          <p:nvPr/>
        </p:nvPicPr>
        <p:blipFill>
          <a:blip r:embed="rId9" cstate="print"/>
          <a:srcRect l="10579" t="20868" r="11074" b="63016"/>
          <a:stretch>
            <a:fillRect/>
          </a:stretch>
        </p:blipFill>
        <p:spPr bwMode="auto">
          <a:xfrm rot="20633661">
            <a:off x="4614700" y="4748246"/>
            <a:ext cx="45148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0" cstate="print"/>
          <a:srcRect l="13875" t="21867" r="26472" b="66321"/>
          <a:stretch>
            <a:fillRect/>
          </a:stretch>
        </p:blipFill>
        <p:spPr bwMode="auto">
          <a:xfrm rot="21013970">
            <a:off x="2867018" y="1678724"/>
            <a:ext cx="4320480" cy="68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http://www.agentschapnl.nl/sites/all/themes/rijkshuisstijl/logo_nl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 l="40598" r="9506"/>
          <a:stretch>
            <a:fillRect/>
          </a:stretch>
        </p:blipFill>
        <p:spPr bwMode="auto">
          <a:xfrm rot="291233">
            <a:off x="6341402" y="3347084"/>
            <a:ext cx="2376264" cy="828676"/>
          </a:xfrm>
          <a:prstGeom prst="rect">
            <a:avLst/>
          </a:prstGeom>
          <a:noFill/>
        </p:spPr>
      </p:pic>
      <p:pic>
        <p:nvPicPr>
          <p:cNvPr id="14" name="Picture 13" descr="Transition Towns Nederlan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203882">
            <a:off x="559938" y="2868288"/>
            <a:ext cx="2546602" cy="836654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4" cstate="print"/>
          <a:srcRect l="12500" t="14844" r="65356" b="75839"/>
          <a:stretch>
            <a:fillRect/>
          </a:stretch>
        </p:blipFill>
        <p:spPr bwMode="auto">
          <a:xfrm rot="840916">
            <a:off x="218179" y="777579"/>
            <a:ext cx="2699792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Energie-U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112291">
            <a:off x="4953000" y="3561324"/>
            <a:ext cx="1428750" cy="1428750"/>
          </a:xfrm>
          <a:prstGeom prst="rect">
            <a:avLst/>
          </a:prstGeom>
          <a:noFill/>
        </p:spPr>
      </p:pic>
      <p:pic>
        <p:nvPicPr>
          <p:cNvPr id="17" name="Picture 18" descr="Stichting Energietransitie Nederland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702865">
            <a:off x="2543442" y="5204134"/>
            <a:ext cx="2162175" cy="809626"/>
          </a:xfrm>
          <a:prstGeom prst="rect">
            <a:avLst/>
          </a:prstGeom>
          <a:noFill/>
        </p:spPr>
      </p:pic>
      <p:pic>
        <p:nvPicPr>
          <p:cNvPr id="18" name="Picture 20" descr="http://www.wijkrijgenkippen.nl/wp-content/uploads/2011/10/WKK_Logo1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86874">
            <a:off x="3123271" y="986327"/>
            <a:ext cx="3335578" cy="706569"/>
          </a:xfrm>
          <a:prstGeom prst="rect">
            <a:avLst/>
          </a:prstGeom>
          <a:noFill/>
        </p:spPr>
      </p:pic>
      <p:pic>
        <p:nvPicPr>
          <p:cNvPr id="19" name="Picture 22" descr="P-NUTS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20793935">
            <a:off x="5913950" y="2256400"/>
            <a:ext cx="2646113" cy="693738"/>
          </a:xfrm>
          <a:prstGeom prst="rect">
            <a:avLst/>
          </a:prstGeom>
          <a:noFill/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22" cstate="print"/>
          <a:srcRect l="12500" t="14844" r="74839" b="78054"/>
          <a:stretch>
            <a:fillRect/>
          </a:stretch>
        </p:blipFill>
        <p:spPr bwMode="auto">
          <a:xfrm rot="397023">
            <a:off x="55744" y="3861320"/>
            <a:ext cx="1543679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/>
          <p:cNvPicPr>
            <a:picLocks noChangeAspect="1" noChangeArrowheads="1"/>
          </p:cNvPicPr>
          <p:nvPr/>
        </p:nvPicPr>
        <p:blipFill>
          <a:blip r:embed="rId23" cstate="print"/>
          <a:srcRect l="49410" t="14844" r="28147" b="72148"/>
          <a:stretch>
            <a:fillRect/>
          </a:stretch>
        </p:blipFill>
        <p:spPr bwMode="auto">
          <a:xfrm>
            <a:off x="5766074" y="5828783"/>
            <a:ext cx="139768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ECN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1350497">
            <a:off x="7496154" y="1142053"/>
            <a:ext cx="1983579" cy="643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517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992963" y="17204"/>
            <a:ext cx="7353300" cy="684923"/>
          </a:xfrm>
        </p:spPr>
        <p:txBody>
          <a:bodyPr/>
          <a:lstStyle/>
          <a:p>
            <a:r>
              <a:rPr lang="nl-NL" dirty="0" smtClean="0"/>
              <a:t>Vraagstelling Doen en Laten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i="1" dirty="0" smtClean="0"/>
              <a:t> </a:t>
            </a: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i="1" dirty="0" smtClean="0"/>
          </a:p>
          <a:p>
            <a:pPr marL="0" indent="0">
              <a:buNone/>
            </a:pPr>
            <a:endParaRPr lang="nl-NL" i="1" dirty="0"/>
          </a:p>
          <a:p>
            <a:pPr marL="0" indent="0" algn="ctr">
              <a:buNone/>
            </a:pPr>
            <a:r>
              <a:rPr lang="nl-NL" i="1" dirty="0" smtClean="0"/>
              <a:t>“</a:t>
            </a:r>
            <a:r>
              <a:rPr lang="nl-NL" i="1" dirty="0"/>
              <a:t>Hoe kan gedragskennis in overheidsbeleid gerichter worden benut om mensen te stimuleren milieuvriendelijker keuzes te maken en zich milieuvriendelijker te gedragen?”</a:t>
            </a:r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860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chermafbeelding 2014-03-03 om 11.58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80" y="1894943"/>
            <a:ext cx="2530567" cy="349408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Afbeelding 5" descr="Analysek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81" y="1894943"/>
            <a:ext cx="2522808" cy="349408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Afbeelding 6" descr="GedragsToets Voorbl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75" y="1894944"/>
            <a:ext cx="2607164" cy="349408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778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499" y="787400"/>
            <a:ext cx="7161213" cy="460375"/>
          </a:xfrm>
        </p:spPr>
        <p:txBody>
          <a:bodyPr/>
          <a:lstStyle/>
          <a:p>
            <a:r>
              <a:rPr lang="en-US" dirty="0" err="1" smtClean="0"/>
              <a:t>Programma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499" y="1524000"/>
            <a:ext cx="6692901" cy="4080933"/>
          </a:xfrm>
        </p:spPr>
        <p:txBody>
          <a:bodyPr/>
          <a:lstStyle/>
          <a:p>
            <a:pPr marL="896938" indent="-896938"/>
            <a:endParaRPr lang="en-US" sz="2000" dirty="0" smtClean="0"/>
          </a:p>
          <a:p>
            <a:pPr marL="896938" indent="-896938"/>
            <a:r>
              <a:rPr lang="en-US" sz="2000" dirty="0" smtClean="0"/>
              <a:t>  9:30 	Opening en </a:t>
            </a:r>
            <a:r>
              <a:rPr lang="en-US" sz="2000" dirty="0" err="1" smtClean="0"/>
              <a:t>toelichting</a:t>
            </a:r>
            <a:r>
              <a:rPr lang="en-US" sz="2000" dirty="0" smtClean="0"/>
              <a:t> </a:t>
            </a:r>
            <a:r>
              <a:rPr lang="en-US" sz="2000" dirty="0" err="1" smtClean="0"/>
              <a:t>advies</a:t>
            </a:r>
            <a:endParaRPr lang="en-US" sz="2000" dirty="0" smtClean="0"/>
          </a:p>
          <a:p>
            <a:pPr marL="896938" indent="-896938"/>
            <a:endParaRPr lang="en-US" sz="2000" dirty="0" smtClean="0"/>
          </a:p>
          <a:p>
            <a:pPr marL="896938" indent="-896938"/>
            <a:r>
              <a:rPr lang="en-US" sz="2000" dirty="0" smtClean="0"/>
              <a:t>  9:45	</a:t>
            </a:r>
            <a:r>
              <a:rPr lang="en-US" sz="2000" dirty="0" err="1" smtClean="0"/>
              <a:t>Overhandiging</a:t>
            </a:r>
            <a:r>
              <a:rPr lang="en-US" sz="2000" dirty="0" smtClean="0"/>
              <a:t> </a:t>
            </a:r>
            <a:r>
              <a:rPr lang="en-US" sz="2000" dirty="0" err="1" smtClean="0"/>
              <a:t>advies</a:t>
            </a:r>
            <a:r>
              <a:rPr lang="en-US" sz="2000" dirty="0" smtClean="0"/>
              <a:t> </a:t>
            </a:r>
            <a:r>
              <a:rPr lang="en-US" sz="2000" dirty="0" err="1" smtClean="0"/>
              <a:t>aan</a:t>
            </a:r>
            <a:r>
              <a:rPr lang="en-US" sz="2000" dirty="0"/>
              <a:t> </a:t>
            </a:r>
            <a:r>
              <a:rPr lang="en-US" sz="2000" dirty="0" err="1" smtClean="0"/>
              <a:t>staatssecretaris</a:t>
            </a:r>
            <a:r>
              <a:rPr lang="en-US" sz="2000" dirty="0" smtClean="0"/>
              <a:t> Wilma </a:t>
            </a:r>
            <a:r>
              <a:rPr lang="en-US" sz="2000" dirty="0" err="1" smtClean="0"/>
              <a:t>Mansveld</a:t>
            </a:r>
            <a:endParaRPr lang="en-US" sz="2000" dirty="0" smtClean="0"/>
          </a:p>
          <a:p>
            <a:pPr marL="896938" indent="-896938"/>
            <a:endParaRPr lang="en-US" sz="2000" dirty="0" smtClean="0"/>
          </a:p>
          <a:p>
            <a:pPr marL="896938" indent="-896938"/>
            <a:r>
              <a:rPr lang="en-US" sz="2000" dirty="0" smtClean="0"/>
              <a:t>10:00	In </a:t>
            </a:r>
            <a:r>
              <a:rPr lang="en-US" sz="2000" dirty="0" err="1" smtClean="0"/>
              <a:t>gesprek</a:t>
            </a:r>
            <a:r>
              <a:rPr lang="en-US" sz="2000" dirty="0" smtClean="0"/>
              <a:t> over </a:t>
            </a:r>
            <a:r>
              <a:rPr lang="en-US" sz="2000" dirty="0" err="1" smtClean="0"/>
              <a:t>Doen</a:t>
            </a:r>
            <a:r>
              <a:rPr lang="en-US" sz="2000" dirty="0" smtClean="0"/>
              <a:t> en </a:t>
            </a:r>
            <a:r>
              <a:rPr lang="en-US" sz="2000" dirty="0" err="1" smtClean="0"/>
              <a:t>Laten</a:t>
            </a:r>
            <a:endParaRPr lang="en-US" sz="2000" dirty="0" smtClean="0"/>
          </a:p>
          <a:p>
            <a:pPr marL="896938" indent="-896938"/>
            <a:endParaRPr lang="en-US" sz="2000" dirty="0" smtClean="0"/>
          </a:p>
          <a:p>
            <a:pPr marL="896938" indent="-896938"/>
            <a:r>
              <a:rPr lang="en-US" sz="2000" dirty="0" smtClean="0"/>
              <a:t>10:25	</a:t>
            </a:r>
            <a:r>
              <a:rPr lang="en-US" sz="2000" dirty="0" err="1" smtClean="0"/>
              <a:t>Pauze</a:t>
            </a:r>
            <a:endParaRPr lang="en-US" sz="2000" dirty="0" smtClean="0"/>
          </a:p>
          <a:p>
            <a:pPr marL="896938" indent="-896938"/>
            <a:endParaRPr lang="en-US" sz="2000" dirty="0" smtClean="0"/>
          </a:p>
          <a:p>
            <a:pPr marL="896938" indent="-896938"/>
            <a:r>
              <a:rPr lang="en-US" sz="2000" dirty="0" smtClean="0"/>
              <a:t>10:45	</a:t>
            </a:r>
            <a:r>
              <a:rPr lang="en-US" sz="2000" dirty="0" err="1" smtClean="0"/>
              <a:t>Reflectie</a:t>
            </a:r>
            <a:r>
              <a:rPr lang="en-US" sz="2000" dirty="0" smtClean="0"/>
              <a:t> op </a:t>
            </a:r>
            <a:r>
              <a:rPr lang="en-US" sz="2000" dirty="0" err="1" smtClean="0"/>
              <a:t>advies</a:t>
            </a:r>
            <a:endParaRPr lang="en-US" sz="2000" dirty="0" smtClean="0"/>
          </a:p>
          <a:p>
            <a:r>
              <a:rPr lang="en-US" sz="2000" dirty="0" smtClean="0"/>
              <a:t>		Maarten Camps</a:t>
            </a:r>
            <a:r>
              <a:rPr lang="en-US" sz="2000" dirty="0"/>
              <a:t>	</a:t>
            </a:r>
            <a:r>
              <a:rPr lang="en-US" sz="2000" dirty="0" err="1" smtClean="0"/>
              <a:t>Economische</a:t>
            </a:r>
            <a:r>
              <a:rPr lang="en-US" sz="2000" dirty="0" smtClean="0"/>
              <a:t> </a:t>
            </a:r>
            <a:r>
              <a:rPr lang="en-US" sz="2000" dirty="0" err="1" smtClean="0"/>
              <a:t>Zaken</a:t>
            </a:r>
            <a:endParaRPr lang="en-US" sz="2000" dirty="0" smtClean="0"/>
          </a:p>
          <a:p>
            <a:r>
              <a:rPr lang="en-US" sz="2000" dirty="0" smtClean="0"/>
              <a:t>		Vera </a:t>
            </a:r>
            <a:r>
              <a:rPr lang="en-US" sz="2000" dirty="0" err="1" smtClean="0"/>
              <a:t>Dalm</a:t>
            </a:r>
            <a:r>
              <a:rPr lang="en-US" sz="2000" dirty="0" smtClean="0"/>
              <a:t>			Milieu </a:t>
            </a:r>
            <a:r>
              <a:rPr lang="en-US" sz="2000" dirty="0" err="1" smtClean="0"/>
              <a:t>Centraal</a:t>
            </a:r>
            <a:endParaRPr lang="en-US" sz="2000" dirty="0" smtClean="0"/>
          </a:p>
          <a:p>
            <a:r>
              <a:rPr lang="en-US" sz="2000" dirty="0" smtClean="0"/>
              <a:t>		Jon Meijer			</a:t>
            </a:r>
            <a:r>
              <a:rPr lang="en-US" sz="2000" dirty="0" err="1" smtClean="0"/>
              <a:t>Gemeente</a:t>
            </a:r>
            <a:r>
              <a:rPr lang="en-US" sz="2000" dirty="0" smtClean="0"/>
              <a:t> Rotterdam</a:t>
            </a:r>
          </a:p>
          <a:p>
            <a:r>
              <a:rPr lang="en-US" sz="2000" dirty="0" smtClean="0"/>
              <a:t>		Robert </a:t>
            </a:r>
            <a:r>
              <a:rPr lang="en-US" sz="2000" dirty="0" err="1" smtClean="0"/>
              <a:t>Dur</a:t>
            </a:r>
            <a:r>
              <a:rPr lang="en-US" sz="2000" dirty="0" smtClean="0"/>
              <a:t>		Erasmus </a:t>
            </a:r>
            <a:r>
              <a:rPr lang="en-US" sz="2000" dirty="0" err="1" smtClean="0"/>
              <a:t>Universiteit</a:t>
            </a:r>
            <a:endParaRPr lang="en-US" sz="2000" dirty="0" smtClean="0"/>
          </a:p>
          <a:p>
            <a:endParaRPr lang="en-US" sz="2000" dirty="0" smtClean="0"/>
          </a:p>
          <a:p>
            <a:pPr marL="896938" indent="-896938"/>
            <a:r>
              <a:rPr lang="en-US" sz="2000" dirty="0" smtClean="0"/>
              <a:t>11:45	</a:t>
            </a:r>
            <a:r>
              <a:rPr lang="en-US" sz="2000" dirty="0" err="1" smtClean="0"/>
              <a:t>Afsluiting</a:t>
            </a:r>
            <a:endParaRPr lang="en-US" sz="2000" dirty="0" smtClean="0"/>
          </a:p>
          <a:p>
            <a:pPr marL="896938" indent="-896938"/>
            <a:endParaRPr lang="en-US" sz="2000" dirty="0" smtClean="0"/>
          </a:p>
          <a:p>
            <a:pPr marL="896938" indent="-896938"/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3026809" y="271199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Schematisering van gedrag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  <p:pic>
        <p:nvPicPr>
          <p:cNvPr id="7" name="Afbeelding 6" descr="schema_nieuw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800" y="1930400"/>
            <a:ext cx="7982171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Cover_Advies_nieuw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1067" y="0"/>
            <a:ext cx="9008533" cy="7010400"/>
          </a:xfrm>
          <a:prstGeom prst="rect">
            <a:avLst/>
          </a:prstGeom>
        </p:spPr>
      </p:pic>
      <p:sp>
        <p:nvSpPr>
          <p:cNvPr id="4" name="Titel 3"/>
          <p:cNvSpPr txBox="1">
            <a:spLocks/>
          </p:cNvSpPr>
          <p:nvPr/>
        </p:nvSpPr>
        <p:spPr>
          <a:xfrm>
            <a:off x="3026809" y="271199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Schematisering van gedrag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3477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2844797" y="284202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Fysieke omstandigheden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  <p:pic>
        <p:nvPicPr>
          <p:cNvPr id="6" name="Afbeelding 5" descr="C:\Users\BSwanenv\AppData\Local\Microsoft\Windows\Temporary Internet Files\Low\Content.IE5\VAVFY170\Illustration04[1]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400" y="1752601"/>
            <a:ext cx="5511800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909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2844797" y="284202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Fysieke omstandigheden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  <p:pic>
        <p:nvPicPr>
          <p:cNvPr id="5" name="Afbeelding 4" descr="Onbewuste_invloeden_op_gedrag_-_YouT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6" y="2387600"/>
            <a:ext cx="856241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9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2603500" y="271199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Sociale en culturele omstandigheden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  <p:pic>
        <p:nvPicPr>
          <p:cNvPr id="5" name="Afbeelding 4" descr="C:\Users\BSwanenv\AppData\Local\Microsoft\Windows\Temporary Internet Files\Low\Content.IE5\NZ7T4ZR4\Illustration06[1]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861" y="1816101"/>
            <a:ext cx="5669939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651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2603500" y="271199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Sociale en culturele omstandigheden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38" y="2624666"/>
            <a:ext cx="8191499" cy="18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8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2755872" y="291805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Beschikbaarheidsvuistregel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  <p:pic>
        <p:nvPicPr>
          <p:cNvPr id="6" name="Afbeelding 5" descr="C:\Users\BSwanenv\AppData\Local\Microsoft\Windows\Temporary Internet Files\Low\Content.IE5\U2A00T0B\Illustration07[1]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688" y="1746250"/>
            <a:ext cx="6183312" cy="464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179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33" y="-152406"/>
            <a:ext cx="10630825" cy="7082787"/>
          </a:xfrm>
          <a:prstGeom prst="rect">
            <a:avLst/>
          </a:prstGeom>
        </p:spPr>
      </p:pic>
      <p:sp>
        <p:nvSpPr>
          <p:cNvPr id="4" name="Titel 3"/>
          <p:cNvSpPr txBox="1">
            <a:spLocks/>
          </p:cNvSpPr>
          <p:nvPr/>
        </p:nvSpPr>
        <p:spPr>
          <a:xfrm>
            <a:off x="2755872" y="291805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Beschikbaarheidsvuistregel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5919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4008914" y="274872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Emotie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  <p:pic>
        <p:nvPicPr>
          <p:cNvPr id="6" name="Afbeelding 5" descr="C:\Users\BSwanenv\AppData\Local\Microsoft\Windows\Temporary Internet Files\Low\Content.IE5\U2A00T0B\Illustration01[1]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8804" y="1587500"/>
            <a:ext cx="6348096" cy="471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681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81" y="0"/>
            <a:ext cx="9206481" cy="6904861"/>
          </a:xfrm>
          <a:prstGeom prst="rect">
            <a:avLst/>
          </a:prstGeom>
        </p:spPr>
      </p:pic>
      <p:sp>
        <p:nvSpPr>
          <p:cNvPr id="4" name="Titel 3"/>
          <p:cNvSpPr txBox="1">
            <a:spLocks/>
          </p:cNvSpPr>
          <p:nvPr/>
        </p:nvSpPr>
        <p:spPr>
          <a:xfrm>
            <a:off x="4008914" y="274872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8F3881"/>
                </a:solidFill>
                <a:latin typeface="Verdana"/>
              </a:rPr>
              <a:t>Emotie</a:t>
            </a:r>
            <a:endParaRPr lang="nl-NL" dirty="0">
              <a:solidFill>
                <a:srgbClr val="8F388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9728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Doen en Laten</a:t>
            </a:r>
            <a:br>
              <a:rPr lang="nl-NL" dirty="0"/>
            </a:br>
            <a:r>
              <a:rPr lang="nl-NL" sz="2400" b="0" dirty="0"/>
              <a:t>Effectiever milieubeleid door mensenkennis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1333500" y="748996"/>
            <a:ext cx="7353300" cy="6849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solidFill>
                <a:srgbClr val="8F3881"/>
              </a:solidFill>
              <a:latin typeface="Verdana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15" y="0"/>
            <a:ext cx="9435447" cy="68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5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59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mick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83" y="0"/>
            <a:ext cx="5071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24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1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Raadscommissie Doen en Laten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b="1" dirty="0"/>
          </a:p>
          <a:p>
            <a:r>
              <a:rPr lang="en-GB" dirty="0"/>
              <a:t>prof. dr. G.(</a:t>
            </a:r>
            <a:r>
              <a:rPr lang="en-GB" dirty="0" err="1"/>
              <a:t>Gerrit</a:t>
            </a:r>
            <a:r>
              <a:rPr lang="en-GB" dirty="0"/>
              <a:t>) </a:t>
            </a:r>
            <a:r>
              <a:rPr lang="en-GB" dirty="0" err="1"/>
              <a:t>Antonides</a:t>
            </a:r>
            <a:r>
              <a:rPr lang="en-GB" dirty="0"/>
              <a:t>, </a:t>
            </a:r>
            <a:r>
              <a:rPr lang="en-GB" dirty="0" err="1"/>
              <a:t>Wageningen</a:t>
            </a:r>
            <a:r>
              <a:rPr lang="en-GB" dirty="0"/>
              <a:t> </a:t>
            </a:r>
            <a:r>
              <a:rPr lang="en-GB" dirty="0" err="1"/>
              <a:t>Universiteit</a:t>
            </a:r>
            <a:endParaRPr lang="nl-NL" dirty="0"/>
          </a:p>
          <a:p>
            <a:r>
              <a:rPr lang="en-GB" dirty="0"/>
              <a:t>dr. J.W. (Jan Willem) </a:t>
            </a:r>
            <a:r>
              <a:rPr lang="en-GB" dirty="0" err="1"/>
              <a:t>Bolderdijk</a:t>
            </a:r>
            <a:r>
              <a:rPr lang="en-GB" dirty="0"/>
              <a:t>, </a:t>
            </a:r>
            <a:r>
              <a:rPr lang="en-GB" dirty="0" err="1"/>
              <a:t>Rijksuniversiteit</a:t>
            </a:r>
            <a:r>
              <a:rPr lang="en-GB" dirty="0"/>
              <a:t> Groningen</a:t>
            </a:r>
            <a:endParaRPr lang="nl-NL" dirty="0"/>
          </a:p>
          <a:p>
            <a:r>
              <a:rPr lang="en-GB" dirty="0"/>
              <a:t>prof. dr. C.J.H.(</a:t>
            </a:r>
            <a:r>
              <a:rPr lang="en-GB" dirty="0" err="1"/>
              <a:t>Cees</a:t>
            </a:r>
            <a:r>
              <a:rPr lang="en-GB" dirty="0"/>
              <a:t>) </a:t>
            </a:r>
            <a:r>
              <a:rPr lang="en-GB" dirty="0" err="1"/>
              <a:t>Midden</a:t>
            </a:r>
            <a:r>
              <a:rPr lang="en-GB" dirty="0"/>
              <a:t>, </a:t>
            </a:r>
            <a:r>
              <a:rPr lang="en-GB" dirty="0" err="1"/>
              <a:t>Technische</a:t>
            </a:r>
            <a:r>
              <a:rPr lang="en-GB" dirty="0"/>
              <a:t> </a:t>
            </a:r>
            <a:r>
              <a:rPr lang="en-GB" dirty="0" err="1"/>
              <a:t>Universiteit</a:t>
            </a:r>
            <a:r>
              <a:rPr lang="en-GB" dirty="0"/>
              <a:t> Eindhoven</a:t>
            </a:r>
            <a:endParaRPr lang="nl-NL" dirty="0"/>
          </a:p>
          <a:p>
            <a:r>
              <a:rPr lang="en-GB" dirty="0"/>
              <a:t>prof. dr. E.M. (Linda) </a:t>
            </a:r>
            <a:r>
              <a:rPr lang="en-GB" dirty="0" err="1"/>
              <a:t>Steg</a:t>
            </a:r>
            <a:r>
              <a:rPr lang="en-GB" dirty="0"/>
              <a:t> (</a:t>
            </a:r>
            <a:r>
              <a:rPr lang="en-GB" dirty="0" err="1"/>
              <a:t>geassocieerd</a:t>
            </a:r>
            <a:r>
              <a:rPr lang="en-GB" dirty="0"/>
              <a:t> lid </a:t>
            </a:r>
            <a:r>
              <a:rPr lang="en-GB" dirty="0" err="1"/>
              <a:t>Rli</a:t>
            </a:r>
            <a:r>
              <a:rPr lang="en-GB" dirty="0"/>
              <a:t>), </a:t>
            </a:r>
            <a:r>
              <a:rPr lang="en-GB" dirty="0" err="1"/>
              <a:t>Rijksuniversiteit</a:t>
            </a:r>
            <a:r>
              <a:rPr lang="en-GB" dirty="0"/>
              <a:t> Groningen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en-GB" dirty="0"/>
              <a:t>M. (</a:t>
            </a:r>
            <a:r>
              <a:rPr lang="en-GB" dirty="0" err="1"/>
              <a:t>Marjolein</a:t>
            </a:r>
            <a:r>
              <a:rPr lang="en-GB" dirty="0"/>
              <a:t>) </a:t>
            </a:r>
            <a:r>
              <a:rPr lang="en-GB" dirty="0" err="1"/>
              <a:t>Demmers</a:t>
            </a:r>
            <a:r>
              <a:rPr lang="en-GB" dirty="0"/>
              <a:t>, </a:t>
            </a:r>
            <a:r>
              <a:rPr lang="en-GB" dirty="0" err="1"/>
              <a:t>voorzitter</a:t>
            </a:r>
            <a:r>
              <a:rPr lang="en-GB" dirty="0"/>
              <a:t> </a:t>
            </a:r>
            <a:r>
              <a:rPr lang="en-GB" dirty="0" err="1"/>
              <a:t>commissie</a:t>
            </a:r>
            <a:r>
              <a:rPr lang="en-GB" dirty="0"/>
              <a:t> en </a:t>
            </a:r>
            <a:r>
              <a:rPr lang="en-GB" dirty="0" err="1"/>
              <a:t>raadslid</a:t>
            </a:r>
            <a:r>
              <a:rPr lang="en-GB" dirty="0"/>
              <a:t> </a:t>
            </a:r>
            <a:r>
              <a:rPr lang="en-GB" dirty="0" err="1"/>
              <a:t>Rli</a:t>
            </a:r>
            <a:endParaRPr lang="nl-NL" dirty="0"/>
          </a:p>
          <a:p>
            <a:r>
              <a:rPr lang="en-GB" dirty="0"/>
              <a:t>L.J.P.M. (Léon) </a:t>
            </a:r>
            <a:r>
              <a:rPr lang="en-GB" dirty="0" err="1"/>
              <a:t>Frissen</a:t>
            </a:r>
            <a:r>
              <a:rPr lang="en-GB" dirty="0"/>
              <a:t>, </a:t>
            </a:r>
            <a:r>
              <a:rPr lang="en-GB" dirty="0" err="1"/>
              <a:t>raadslid</a:t>
            </a:r>
            <a:r>
              <a:rPr lang="en-GB" dirty="0"/>
              <a:t> </a:t>
            </a:r>
            <a:r>
              <a:rPr lang="en-GB" dirty="0" err="1"/>
              <a:t>Rli</a:t>
            </a:r>
            <a:endParaRPr lang="nl-NL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nelheidsbeper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784" y="0"/>
            <a:ext cx="12330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2006600"/>
            <a:ext cx="6908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4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1993900"/>
            <a:ext cx="23749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7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Li_presentatie">
  <a:themeElements>
    <a:clrScheme name="RLi_Themakleur">
      <a:dk1>
        <a:sysClr val="windowText" lastClr="000000"/>
      </a:dk1>
      <a:lt1>
        <a:sysClr val="window" lastClr="FFFFFF"/>
      </a:lt1>
      <a:dk2>
        <a:srgbClr val="8F3881"/>
      </a:dk2>
      <a:lt2>
        <a:srgbClr val="FFFFFF"/>
      </a:lt2>
      <a:accent1>
        <a:srgbClr val="8F3881"/>
      </a:accent1>
      <a:accent2>
        <a:srgbClr val="138AD9"/>
      </a:accent2>
      <a:accent3>
        <a:srgbClr val="91B72A"/>
      </a:accent3>
      <a:accent4>
        <a:srgbClr val="D27F19"/>
      </a:accent4>
      <a:accent5>
        <a:srgbClr val="6E6E6E"/>
      </a:accent5>
      <a:accent6>
        <a:srgbClr val="BABABA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RLi_presentatie">
  <a:themeElements>
    <a:clrScheme name="RLi_Themakleur">
      <a:dk1>
        <a:sysClr val="windowText" lastClr="000000"/>
      </a:dk1>
      <a:lt1>
        <a:sysClr val="window" lastClr="FFFFFF"/>
      </a:lt1>
      <a:dk2>
        <a:srgbClr val="8F3881"/>
      </a:dk2>
      <a:lt2>
        <a:srgbClr val="FFFFFF"/>
      </a:lt2>
      <a:accent1>
        <a:srgbClr val="8F3881"/>
      </a:accent1>
      <a:accent2>
        <a:srgbClr val="138AD9"/>
      </a:accent2>
      <a:accent3>
        <a:srgbClr val="91B72A"/>
      </a:accent3>
      <a:accent4>
        <a:srgbClr val="D27F19"/>
      </a:accent4>
      <a:accent5>
        <a:srgbClr val="6E6E6E"/>
      </a:accent5>
      <a:accent6>
        <a:srgbClr val="BABABA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RLi_presentatie.potx</Template>
  <TotalTime>717</TotalTime>
  <Words>195</Words>
  <Application>Microsoft Macintosh PowerPoint</Application>
  <PresentationFormat>Diavoorstelling (4:3)</PresentationFormat>
  <Paragraphs>59</Paragraphs>
  <Slides>31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31</vt:i4>
      </vt:variant>
    </vt:vector>
  </HeadingPairs>
  <TitlesOfParts>
    <vt:vector size="33" baseType="lpstr">
      <vt:lpstr>RLi_presentatie</vt:lpstr>
      <vt:lpstr>1_RLi_presentatie</vt:lpstr>
      <vt:lpstr>PowerPoint-presentatie</vt:lpstr>
      <vt:lpstr>Programma</vt:lpstr>
      <vt:lpstr>Doen en Laten Effectiever milieubeleid door mensenkennis</vt:lpstr>
      <vt:lpstr>PowerPoint-presentatie</vt:lpstr>
      <vt:lpstr>PowerPoint-presentatie</vt:lpstr>
      <vt:lpstr>Raadscommissie Doen en Laten</vt:lpstr>
      <vt:lpstr>PowerPoint-presentatie</vt:lpstr>
      <vt:lpstr>PowerPoint-presentatie</vt:lpstr>
      <vt:lpstr>PowerPoint-presentatie</vt:lpstr>
      <vt:lpstr>PowerPoint-presentatie</vt:lpstr>
      <vt:lpstr>Enkele aanbevelingen</vt:lpstr>
      <vt:lpstr>PowerPoint-presentatie</vt:lpstr>
      <vt:lpstr>Aanbieding advies</vt:lpstr>
      <vt:lpstr>PowerPoint-presentatie</vt:lpstr>
      <vt:lpstr>Doen en Laten</vt:lpstr>
      <vt:lpstr>PowerPoint-presentatie</vt:lpstr>
      <vt:lpstr>PowerPoint-presentatie</vt:lpstr>
      <vt:lpstr>Vraagstelling Doen en Laten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Ton Persoon - info@tonpersoon.nl</dc:creator>
  <cp:lastModifiedBy>MacBook Air 3</cp:lastModifiedBy>
  <cp:revision>31</cp:revision>
  <dcterms:created xsi:type="dcterms:W3CDTF">2014-03-03T21:00:06Z</dcterms:created>
  <dcterms:modified xsi:type="dcterms:W3CDTF">2014-03-05T08:25:51Z</dcterms:modified>
</cp:coreProperties>
</file>